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50" d="100"/>
          <a:sy n="50" d="100"/>
        </p:scale>
        <p:origin x="304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13T17:48:52.69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1 1 32767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12BED07-6713-92AA-40AF-AE58F4F83C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95400" y="4701464"/>
            <a:ext cx="8952782" cy="1204036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C9EF77-BF49-E4C1-0FC7-5633547779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11/13/2024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BD5853-25AA-1C3D-EAD2-496674792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7F0DAD-5850-CAAE-CD25-4D6DDDFF3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34851B1-0B20-9549-0D70-886AA9D045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5400" y="952500"/>
            <a:ext cx="8952781" cy="3748824"/>
          </a:xfrm>
          <a:noFill/>
        </p:spPr>
        <p:txBody>
          <a:bodyPr anchor="b">
            <a:normAutofit/>
          </a:bodyPr>
          <a:lstStyle>
            <a:lvl1pPr algn="l">
              <a:defRPr sz="3200" spc="530" baseline="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7102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2C3AB-851A-0D2F-B3AE-5B161CFFC0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89FD6B-3621-3904-7878-A2825C6925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808AE9-D8ED-ED5D-D7B0-A43811777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11/13/2024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9EF98B-AC81-D122-3D05-9C4E2FE42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9FB543-B138-6627-3714-12105D172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051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03DE16D-F1A0-DDB5-A98C-A9055C93D9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88334" y="952499"/>
            <a:ext cx="2051165" cy="49530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8A548F-8DA7-C53C-1BFE-7C720CB20F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952500" y="952499"/>
            <a:ext cx="8235834" cy="4953001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2EA2C8-1C90-25D0-8B0A-30B73CFD3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11/13/2024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6FF1A4-0404-DA2D-1EA4-828091C04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457155-0F4A-F7B7-C4A8-755572E98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405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B48F26-B5E3-8A90-51FC-8520D1D732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EA4D95-10F3-6212-8302-5610C43E32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281BE7-A53D-441E-0393-0E59412C91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11/13/2024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EF10F0-B23F-BF4B-DB66-9BCF734DB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65DDEC-13A7-D988-D082-03076F80F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14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D80CFA-45ED-71B0-EE3E-CCE6D5C193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1618211"/>
            <a:ext cx="8412190" cy="3944389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37BECA-A01D-7D7A-F2A6-891EC9D229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95400" y="908858"/>
            <a:ext cx="8412192" cy="676102"/>
          </a:xfrm>
        </p:spPr>
        <p:txBody>
          <a:bodyPr anchor="b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716478-6FAF-D420-0B87-6EABB81E88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11/13/2024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C4289B-CB0D-8AFC-7C02-F755C0DCC8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7971E4-8A9E-2A30-D7FE-B3505124B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796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87F941-C3A7-545F-8046-C7A9AC803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BD4277-CFAE-EEF6-3346-61F06D5A39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95401" y="2260121"/>
            <a:ext cx="4350026" cy="365688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543384-699D-84FC-C8B5-7BDE49BB44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46574" y="2260120"/>
            <a:ext cx="4350025" cy="365688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A49386-AFC8-03DA-4563-07B0A0119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11/13/2024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AED60A-7704-31D9-7D4D-65C635EDF8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6927DA-3B5E-13B8-0BA8-5DCFF001E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353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37B55A-280B-BDCB-F966-8578DDE741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966788"/>
            <a:ext cx="10059988" cy="1051784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76EA03-7008-14AB-547B-E66EA4EC9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95400" y="2018581"/>
            <a:ext cx="4350027" cy="544003"/>
          </a:xfrm>
        </p:spPr>
        <p:txBody>
          <a:bodyPr anchor="b"/>
          <a:lstStyle>
            <a:lvl1pPr marL="0" indent="0">
              <a:buNone/>
              <a:defRPr sz="24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629F56-D2C8-71FE-FA59-002819D518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95400" y="2774756"/>
            <a:ext cx="4350027" cy="31507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2524D2-CA8D-75F3-D089-C2F0E20D47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46572" y="2018581"/>
            <a:ext cx="4350028" cy="544003"/>
          </a:xfrm>
        </p:spPr>
        <p:txBody>
          <a:bodyPr anchor="b"/>
          <a:lstStyle>
            <a:lvl1pPr marL="0" indent="0">
              <a:buNone/>
              <a:defRPr sz="24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E99B0E3-5AE5-0516-27BF-9F246137FE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546572" y="2774756"/>
            <a:ext cx="4350028" cy="315079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7B319A7-6048-4735-B2AC-6D6043F14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11/13/2024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515F875-F23E-D0D2-9115-CD494FDA0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DB4F88F-F488-D9D5-CF99-AA1750AAF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‹#›</a:t>
            </a:fld>
            <a:endParaRPr lang="en-US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5094593-EFC2-EEEF-74CD-BD00F4132A94}"/>
              </a:ext>
            </a:extLst>
          </p:cNvPr>
          <p:cNvCxnSpPr>
            <a:cxnSpLocks/>
          </p:cNvCxnSpPr>
          <p:nvPr/>
        </p:nvCxnSpPr>
        <p:spPr>
          <a:xfrm>
            <a:off x="6657975" y="2625552"/>
            <a:ext cx="423862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AF851F6D-436C-FA47-8CD1-2C10E735764A}"/>
              </a:ext>
            </a:extLst>
          </p:cNvPr>
          <p:cNvCxnSpPr>
            <a:cxnSpLocks/>
          </p:cNvCxnSpPr>
          <p:nvPr/>
        </p:nvCxnSpPr>
        <p:spPr>
          <a:xfrm>
            <a:off x="1403684" y="2625552"/>
            <a:ext cx="4241743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8128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D91B86-9261-4E82-EF65-30F78154E2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3A5E84-E43B-20AE-E80D-47CB0B07BD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11/13/2024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FF5797-14F1-9FEB-247C-0E325AF74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B5D7AF-1489-8F93-4828-0AE784B8B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03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B6CAF1C-8901-AE05-E52C-D5B959410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11/13/2024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1CD4F90-2973-4FE2-6C2C-5C2AC5C5A8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50414B-A7EC-0C14-EFD2-29C5582CC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455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E378C7-A764-C5E4-A6A4-DC5B1B3537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6484" y="1306484"/>
            <a:ext cx="3932237" cy="2122516"/>
          </a:xfrm>
        </p:spPr>
        <p:txBody>
          <a:bodyPr anchor="t">
            <a:normAutofit/>
          </a:bodyPr>
          <a:lstStyle>
            <a:lvl1pPr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DFE178-4B5D-413B-6583-AB81E8D041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312026"/>
            <a:ext cx="5143500" cy="4565651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B92F6D-71AB-9630-9DBE-46041C50C7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06484" y="3428999"/>
            <a:ext cx="3932237" cy="2133601"/>
          </a:xfrm>
        </p:spPr>
        <p:txBody>
          <a:bodyPr anchor="b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FEAAD1-C919-6E2E-32D2-E199025FB8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11/13/2024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88B5D8-E15B-BE38-2A89-BD0F02E1A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7ECC26-B78C-4CBD-6883-97E80D3E51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528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A04EAA-30F7-390A-C77C-2E5BD8218B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6484" y="1307185"/>
            <a:ext cx="3932237" cy="2121813"/>
          </a:xfrm>
        </p:spPr>
        <p:txBody>
          <a:bodyPr anchor="t">
            <a:normAutofit/>
          </a:bodyPr>
          <a:lstStyle>
            <a:lvl1pPr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13A1C34-81AC-D534-67B1-4272122893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857702" y="1307186"/>
            <a:ext cx="5038898" cy="459831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E1012D-3524-26C6-64C1-8CE6E7A9A2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06484" y="3428999"/>
            <a:ext cx="3932237" cy="2133601"/>
          </a:xfrm>
        </p:spPr>
        <p:txBody>
          <a:bodyPr anchor="b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8FA6D7-1BE0-F14D-A2F7-4836180BC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11/13/2024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56B5AC-3F20-FDC1-D579-7C4C6B4ED0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074ACA-1D54-81FA-70B1-31AB3011B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870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0">
              <a:schemeClr val="accent3">
                <a:lumMod val="60000"/>
                <a:lumOff val="40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792104-6F24-CD50-F55E-22A55084D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842963"/>
            <a:ext cx="9601200" cy="13096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1059CB-D00E-398D-E4D9-59792FC40A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95400" y="2262188"/>
            <a:ext cx="9601200" cy="3643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DFBC38-D897-7CBE-AC89-A95A2222D7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47726" y="619918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fld id="{5DBDDF98-C922-483F-97E9-3E76B0201B42}" type="datetimeFigureOut">
              <a:rPr lang="en-US" smtClean="0"/>
              <a:pPr/>
              <a:t>11/13/2024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728008-2A03-D518-4A75-30816EB0D1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286625" y="6199188"/>
            <a:ext cx="340995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691D49-2BD8-1C36-B43A-CF2F917776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28107" y="6199188"/>
            <a:ext cx="6191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fld id="{1B8B3671-A306-4A69-8480-FA9BE83924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756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2800" kern="1200" cap="all" spc="5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75488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94944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152144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customXml" Target="../ink/ink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</a:schemeClr>
            </a:gs>
            <a:gs pos="47000">
              <a:schemeClr val="accent4">
                <a:alpha val="0"/>
                <a:lumMod val="96000"/>
                <a:lumOff val="4000"/>
              </a:schemeClr>
            </a:gs>
            <a:gs pos="99000">
              <a:schemeClr val="accent4">
                <a:lumMod val="40000"/>
                <a:lumOff val="6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blue and white logo&#10;&#10;Description automatically generated">
            <a:extLst>
              <a:ext uri="{FF2B5EF4-FFF2-40B4-BE49-F238E27FC236}">
                <a16:creationId xmlns:a16="http://schemas.microsoft.com/office/drawing/2014/main" id="{DA1346D8-E437-51C1-4249-ADD89D131E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9919" y="2547814"/>
            <a:ext cx="2772162" cy="1762371"/>
          </a:xfrm>
          <a:prstGeom prst="rect">
            <a:avLst/>
          </a:prstGeom>
        </p:spPr>
      </p:pic>
      <p:pic>
        <p:nvPicPr>
          <p:cNvPr id="14" name="Picture 13" descr="A blue shield with two lions and arrows&#10;&#10;Description automatically generated">
            <a:extLst>
              <a:ext uri="{FF2B5EF4-FFF2-40B4-BE49-F238E27FC236}">
                <a16:creationId xmlns:a16="http://schemas.microsoft.com/office/drawing/2014/main" id="{44262E8D-C6B7-823F-ED42-757A244B195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851" y="3428999"/>
            <a:ext cx="2771775" cy="2886075"/>
          </a:xfrm>
          <a:prstGeom prst="rect">
            <a:avLst/>
          </a:prstGeom>
        </p:spPr>
      </p:pic>
      <p:pic>
        <p:nvPicPr>
          <p:cNvPr id="16" name="Picture 15" descr="A yellow and black logo&#10;&#10;Description automatically generated">
            <a:extLst>
              <a:ext uri="{FF2B5EF4-FFF2-40B4-BE49-F238E27FC236}">
                <a16:creationId xmlns:a16="http://schemas.microsoft.com/office/drawing/2014/main" id="{99201064-8149-C3AB-1911-51353EEAFEB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1251" y="3727698"/>
            <a:ext cx="3438906" cy="1997073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B40EF28F-DE54-279B-304F-566486E8AB8A}"/>
              </a:ext>
            </a:extLst>
          </p:cNvPr>
          <p:cNvSpPr txBox="1"/>
          <p:nvPr/>
        </p:nvSpPr>
        <p:spPr>
          <a:xfrm>
            <a:off x="3860800" y="594163"/>
            <a:ext cx="5340951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r>
              <a:rPr lang="en-US" sz="4800" b="1" dirty="0">
                <a:ln w="76200"/>
                <a:solidFill>
                  <a:schemeClr val="accent3"/>
                </a:solidFill>
                <a:latin typeface="Bauhaus 93" panose="04030905020B02020C02" pitchFamily="82" charset="0"/>
                <a:ea typeface="ADLaM Display" panose="02010000000000000000" pitchFamily="2" charset="0"/>
                <a:cs typeface="ADLaM Display" panose="02010000000000000000" pitchFamily="2" charset="0"/>
              </a:rPr>
              <a:t>USE </a:t>
            </a:r>
            <a:r>
              <a:rPr lang="en-US" sz="4800" b="1">
                <a:ln w="76200"/>
                <a:solidFill>
                  <a:schemeClr val="accent3"/>
                </a:solidFill>
                <a:latin typeface="Bauhaus 93" panose="04030905020B02020C02" pitchFamily="82" charset="0"/>
                <a:ea typeface="ADLaM Display" panose="02010000000000000000" pitchFamily="2" charset="0"/>
                <a:cs typeface="ADLaM Display" panose="02010000000000000000" pitchFamily="2" charset="0"/>
              </a:rPr>
              <a:t>to EDUCATE</a:t>
            </a:r>
            <a:endParaRPr lang="en-US" sz="4800" b="1" dirty="0">
              <a:ln w="76200"/>
              <a:solidFill>
                <a:schemeClr val="accent3"/>
              </a:solidFill>
              <a:latin typeface="Bauhaus 93" panose="04030905020B02020C02" pitchFamily="82" charset="0"/>
              <a:ea typeface="ADLaM Display" panose="02010000000000000000" pitchFamily="2" charset="0"/>
              <a:cs typeface="ADLaM Display" panose="02010000000000000000" pitchFamily="2" charset="0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18" name="Ink 17">
                <a:extLst>
                  <a:ext uri="{FF2B5EF4-FFF2-40B4-BE49-F238E27FC236}">
                    <a16:creationId xmlns:a16="http://schemas.microsoft.com/office/drawing/2014/main" id="{3895F6A6-D230-43B0-16D7-E658BD0A0809}"/>
                  </a:ext>
                </a:extLst>
              </p14:cNvPr>
              <p14:cNvContentPartPr/>
              <p14:nvPr/>
            </p14:nvContentPartPr>
            <p14:xfrm>
              <a:off x="-744260" y="4761680"/>
              <a:ext cx="360" cy="360"/>
            </p14:xfrm>
          </p:contentPart>
        </mc:Choice>
        <mc:Fallback>
          <p:pic>
            <p:nvPicPr>
              <p:cNvPr id="18" name="Ink 17">
                <a:extLst>
                  <a:ext uri="{FF2B5EF4-FFF2-40B4-BE49-F238E27FC236}">
                    <a16:creationId xmlns:a16="http://schemas.microsoft.com/office/drawing/2014/main" id="{3895F6A6-D230-43B0-16D7-E658BD0A0809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-752900" y="4753040"/>
                <a:ext cx="18000" cy="18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2206607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25000">
              <a:schemeClr val="accent3">
                <a:lumMod val="60000"/>
                <a:lumOff val="40000"/>
              </a:schemeClr>
            </a:gs>
            <a:gs pos="21000">
              <a:schemeClr val="bg1"/>
            </a:gs>
            <a:gs pos="33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568B47D-C28B-23EA-B700-8CBD9A54CB10}"/>
              </a:ext>
            </a:extLst>
          </p:cNvPr>
          <p:cNvSpPr txBox="1"/>
          <p:nvPr/>
        </p:nvSpPr>
        <p:spPr>
          <a:xfrm>
            <a:off x="3124200" y="323334"/>
            <a:ext cx="7226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WHEN YOU CLICK </a:t>
            </a:r>
          </a:p>
        </p:txBody>
      </p:sp>
      <p:pic>
        <p:nvPicPr>
          <p:cNvPr id="6" name="Picture 5" descr="A blue and white logo&#10;&#10;Description automatically generated">
            <a:extLst>
              <a:ext uri="{FF2B5EF4-FFF2-40B4-BE49-F238E27FC236}">
                <a16:creationId xmlns:a16="http://schemas.microsoft.com/office/drawing/2014/main" id="{2024A972-70CF-B88E-DAAF-5E38D7F253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2655" y="508000"/>
            <a:ext cx="1847945" cy="116846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99E2387-579F-E842-2BF1-B1CC17313713}"/>
              </a:ext>
            </a:extLst>
          </p:cNvPr>
          <p:cNvSpPr txBox="1"/>
          <p:nvPr/>
        </p:nvSpPr>
        <p:spPr>
          <a:xfrm>
            <a:off x="7340600" y="323334"/>
            <a:ext cx="452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IT SHOULD DIRECT YOU TO THIS PAGE</a:t>
            </a:r>
          </a:p>
        </p:txBody>
      </p:sp>
      <p:pic>
        <p:nvPicPr>
          <p:cNvPr id="9" name="Picture 8" descr="A screenshot of a computer">
            <a:extLst>
              <a:ext uri="{FF2B5EF4-FFF2-40B4-BE49-F238E27FC236}">
                <a16:creationId xmlns:a16="http://schemas.microsoft.com/office/drawing/2014/main" id="{463118E3-272C-6626-520B-284BDF8ED30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41" y="2327149"/>
            <a:ext cx="12002117" cy="4530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95112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25000">
              <a:srgbClr val="92D050"/>
            </a:gs>
            <a:gs pos="21000">
              <a:schemeClr val="bg1"/>
            </a:gs>
            <a:gs pos="28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E0E8041-3FA2-E612-D25E-B79FFB720B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2DC5887-4430-F45D-8B4A-04D8AAFD71CD}"/>
              </a:ext>
            </a:extLst>
          </p:cNvPr>
          <p:cNvSpPr txBox="1"/>
          <p:nvPr/>
        </p:nvSpPr>
        <p:spPr>
          <a:xfrm>
            <a:off x="3124200" y="323334"/>
            <a:ext cx="7226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WHEN YOU CLICK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5A6B27-82C4-49AB-DA53-53E2C5B28619}"/>
              </a:ext>
            </a:extLst>
          </p:cNvPr>
          <p:cNvSpPr txBox="1"/>
          <p:nvPr/>
        </p:nvSpPr>
        <p:spPr>
          <a:xfrm>
            <a:off x="7340600" y="323334"/>
            <a:ext cx="452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IT SHOULD DIRECT YOU TO THIS PAGE</a:t>
            </a:r>
          </a:p>
        </p:txBody>
      </p:sp>
      <p:pic>
        <p:nvPicPr>
          <p:cNvPr id="4" name="Picture 3" descr="A blue shield with two lions and arrows&#10;&#10;Description automatically generated">
            <a:extLst>
              <a:ext uri="{FF2B5EF4-FFF2-40B4-BE49-F238E27FC236}">
                <a16:creationId xmlns:a16="http://schemas.microsoft.com/office/drawing/2014/main" id="{8B556CEF-C1BA-A72F-6079-9C718112F7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3201" y="0"/>
            <a:ext cx="1904999" cy="1983556"/>
          </a:xfrm>
          <a:prstGeom prst="rect">
            <a:avLst/>
          </a:prstGeom>
        </p:spPr>
      </p:pic>
      <p:pic>
        <p:nvPicPr>
          <p:cNvPr id="8" name="Picture 7" descr="A person sitting on a chair with a computer&#10;&#10;Description automatically generated">
            <a:extLst>
              <a:ext uri="{FF2B5EF4-FFF2-40B4-BE49-F238E27FC236}">
                <a16:creationId xmlns:a16="http://schemas.microsoft.com/office/drawing/2014/main" id="{9AFBA6EB-96A7-5297-88BA-5B6349CAB4C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306890"/>
            <a:ext cx="12077700" cy="4551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48028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4500">
              <a:srgbClr val="ADD97C"/>
            </a:gs>
            <a:gs pos="24000">
              <a:srgbClr val="C7E2A7"/>
            </a:gs>
            <a:gs pos="29000">
              <a:schemeClr val="accent1">
                <a:lumMod val="5000"/>
                <a:lumOff val="95000"/>
              </a:schemeClr>
            </a:gs>
            <a:gs pos="37000">
              <a:schemeClr val="bg1"/>
            </a:gs>
            <a:gs pos="30000">
              <a:srgbClr val="FFC000"/>
            </a:gs>
            <a:gs pos="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D383C00-008F-8E9E-CE6E-4713D314E8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D3E2A1B-9409-89D9-CD01-02DFA6703B15}"/>
              </a:ext>
            </a:extLst>
          </p:cNvPr>
          <p:cNvSpPr txBox="1"/>
          <p:nvPr/>
        </p:nvSpPr>
        <p:spPr>
          <a:xfrm>
            <a:off x="3124200" y="323334"/>
            <a:ext cx="7226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WHEN YOU CLICK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33667BE-00F2-3504-D6D0-DCB696A8EDF7}"/>
              </a:ext>
            </a:extLst>
          </p:cNvPr>
          <p:cNvSpPr txBox="1"/>
          <p:nvPr/>
        </p:nvSpPr>
        <p:spPr>
          <a:xfrm>
            <a:off x="7340600" y="323334"/>
            <a:ext cx="452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IT SHOULD DIRECT YOU TO THIS PAGE</a:t>
            </a:r>
          </a:p>
        </p:txBody>
      </p:sp>
      <p:pic>
        <p:nvPicPr>
          <p:cNvPr id="5" name="Picture 4" descr="A yellow and black logo&#10;&#10;Description automatically generated">
            <a:extLst>
              <a:ext uri="{FF2B5EF4-FFF2-40B4-BE49-F238E27FC236}">
                <a16:creationId xmlns:a16="http://schemas.microsoft.com/office/drawing/2014/main" id="{81E227AF-22AA-BFCC-975A-CD58224CC3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3848" y="242377"/>
            <a:ext cx="2120102" cy="1257401"/>
          </a:xfrm>
          <a:prstGeom prst="rect">
            <a:avLst/>
          </a:prstGeom>
        </p:spPr>
      </p:pic>
      <p:pic>
        <p:nvPicPr>
          <p:cNvPr id="9" name="Picture 8" descr="A screenshot of a website&#10;&#10;Description automatically generated">
            <a:extLst>
              <a:ext uri="{FF2B5EF4-FFF2-40B4-BE49-F238E27FC236}">
                <a16:creationId xmlns:a16="http://schemas.microsoft.com/office/drawing/2014/main" id="{3CFC52FD-8231-23CE-2FB7-6B4A736F5D2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30400"/>
            <a:ext cx="12192000" cy="492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7168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C000"/>
            </a:gs>
            <a:gs pos="20000">
              <a:schemeClr val="accent1">
                <a:lumMod val="5000"/>
                <a:lumOff val="95000"/>
              </a:schemeClr>
            </a:gs>
            <a:gs pos="100000">
              <a:srgbClr val="00B05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logo of a football team&#10;&#10;Description automatically generated">
            <a:extLst>
              <a:ext uri="{FF2B5EF4-FFF2-40B4-BE49-F238E27FC236}">
                <a16:creationId xmlns:a16="http://schemas.microsoft.com/office/drawing/2014/main" id="{61BD2617-97CC-58E7-78F1-942C5D1C0D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84400" cy="136909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B4C19A6-F9A4-C0F4-70E9-71350DFFD93C}"/>
              </a:ext>
            </a:extLst>
          </p:cNvPr>
          <p:cNvSpPr txBox="1"/>
          <p:nvPr/>
        </p:nvSpPr>
        <p:spPr>
          <a:xfrm>
            <a:off x="9309100" y="254000"/>
            <a:ext cx="2882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LOGIN    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REGISTER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1C09427-B03A-28E2-7A9C-9BC32A821D91}"/>
              </a:ext>
            </a:extLst>
          </p:cNvPr>
          <p:cNvSpPr txBox="1"/>
          <p:nvPr/>
        </p:nvSpPr>
        <p:spPr>
          <a:xfrm>
            <a:off x="190500" y="1714500"/>
            <a:ext cx="121539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Elevate Your Coaching Skills with the SAFA &amp; U2E D License Coaching Course!</a:t>
            </a:r>
          </a:p>
          <a:p>
            <a:endParaRPr lang="en-US" dirty="0"/>
          </a:p>
          <a:p>
            <a:r>
              <a:rPr lang="en-US" dirty="0"/>
              <a:t>Join the South African Football Association (SAFA) and U2E in empowering the next generation of football players. Become a certified coach and help young players develop skills while having fun!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3394275A-7F7C-1FE0-AECA-49F7C9FB76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1017" y="2718198"/>
            <a:ext cx="1572866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en-US" altLang="en-US" b="1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Enroll Now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Learn More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419014B-31BB-968C-21F3-7F750B55E21C}"/>
              </a:ext>
            </a:extLst>
          </p:cNvPr>
          <p:cNvSpPr txBox="1"/>
          <p:nvPr/>
        </p:nvSpPr>
        <p:spPr>
          <a:xfrm>
            <a:off x="0" y="3814230"/>
            <a:ext cx="12192000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FFC000"/>
                </a:solidFill>
              </a:rPr>
              <a:t>About the D License Coaching Course</a:t>
            </a:r>
          </a:p>
          <a:p>
            <a:r>
              <a:rPr lang="en-US" b="1" dirty="0">
                <a:solidFill>
                  <a:srgbClr val="FFC000"/>
                </a:solidFill>
              </a:rPr>
              <a:t>Course Overview</a:t>
            </a:r>
            <a:r>
              <a:rPr lang="en-US" dirty="0">
                <a:solidFill>
                  <a:srgbClr val="FFC000"/>
                </a:solidFill>
              </a:rPr>
              <a:t>:</a:t>
            </a:r>
            <a:br>
              <a:rPr lang="en-US" dirty="0">
                <a:solidFill>
                  <a:srgbClr val="FFC000"/>
                </a:solidFill>
              </a:rPr>
            </a:br>
            <a:r>
              <a:rPr lang="en-US" i="1" dirty="0">
                <a:solidFill>
                  <a:srgbClr val="FFC000"/>
                </a:solidFill>
              </a:rPr>
              <a:t>"The SAFA &amp; U2E D License Coaching Course is a comprehensive program designed to train coaches who will inspire and develop young football players aged 6-12. Whether you're new to coaching or looking to expand your knowledge, this course provides all the essential tools to help you guide kids in a safe, engaging, and fun environment."</a:t>
            </a:r>
            <a:endParaRPr lang="en-US" dirty="0">
              <a:solidFill>
                <a:srgbClr val="FFC000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FFC000"/>
                </a:solidFill>
              </a:rPr>
              <a:t>Course Duration</a:t>
            </a:r>
            <a:r>
              <a:rPr lang="en-US" dirty="0">
                <a:solidFill>
                  <a:srgbClr val="FFC000"/>
                </a:solidFill>
              </a:rPr>
              <a:t>: 80 hours (split across two phases, 5 days in-person training + 6 weeks of distance learning)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FFC000"/>
                </a:solidFill>
              </a:rPr>
              <a:t>Target Audience</a:t>
            </a:r>
            <a:r>
              <a:rPr lang="en-US" dirty="0">
                <a:solidFill>
                  <a:srgbClr val="FFC000"/>
                </a:solidFill>
              </a:rPr>
              <a:t>: Aspiring football coaches, teachers, and community leaders.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FFC000"/>
                </a:solidFill>
              </a:rPr>
              <a:t>Certification</a:t>
            </a:r>
            <a:r>
              <a:rPr lang="en-US" dirty="0">
                <a:solidFill>
                  <a:srgbClr val="FFC000"/>
                </a:solidFill>
              </a:rPr>
              <a:t>: Successful completion of the course awards a recognized SAFA D License, enabling coaches to work with youth players at grassroots levels</a:t>
            </a:r>
            <a:r>
              <a:rPr lang="en-US" sz="1400" dirty="0">
                <a:solidFill>
                  <a:srgbClr val="FFC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38143618"/>
      </p:ext>
    </p:extLst>
  </p:cSld>
  <p:clrMapOvr>
    <a:masterClrMapping/>
  </p:clrMapOvr>
</p:sld>
</file>

<file path=ppt/theme/theme1.xml><?xml version="1.0" encoding="utf-8"?>
<a:theme xmlns:a="http://schemas.openxmlformats.org/drawingml/2006/main" name="PoiseVTI">
  <a:themeElements>
    <a:clrScheme name="AnalogousFromDarkSeedLeftStep">
      <a:dk1>
        <a:srgbClr val="000000"/>
      </a:dk1>
      <a:lt1>
        <a:srgbClr val="FFFFFF"/>
      </a:lt1>
      <a:dk2>
        <a:srgbClr val="1B2830"/>
      </a:dk2>
      <a:lt2>
        <a:srgbClr val="F1F3F0"/>
      </a:lt2>
      <a:accent1>
        <a:srgbClr val="A629E7"/>
      </a:accent1>
      <a:accent2>
        <a:srgbClr val="592FD9"/>
      </a:accent2>
      <a:accent3>
        <a:srgbClr val="294AE7"/>
      </a:accent3>
      <a:accent4>
        <a:srgbClr val="1787D5"/>
      </a:accent4>
      <a:accent5>
        <a:srgbClr val="22BFBE"/>
      </a:accent5>
      <a:accent6>
        <a:srgbClr val="16C67B"/>
      </a:accent6>
      <a:hlink>
        <a:srgbClr val="3897A9"/>
      </a:hlink>
      <a:folHlink>
        <a:srgbClr val="7F7F7F"/>
      </a:folHlink>
    </a:clrScheme>
    <a:fontScheme name="Goudy Univers">
      <a:majorFont>
        <a:latin typeface="Goudy Old Style"/>
        <a:ea typeface=""/>
        <a:cs typeface=""/>
      </a:majorFont>
      <a:minorFont>
        <a:latin typeface="Univer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iseVTI" id="{9843863B-6720-4231-BFE7-E604B355382A}" vid="{6C5B2780-C73E-445D-98DA-9D2BCD78971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</TotalTime>
  <Words>219</Words>
  <Application>Microsoft Office PowerPoint</Application>
  <PresentationFormat>Widescreen</PresentationFormat>
  <Paragraphs>19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Bauhaus 93</vt:lpstr>
      <vt:lpstr>Goudy Old Style</vt:lpstr>
      <vt:lpstr>Univers Light</vt:lpstr>
      <vt:lpstr>PoiseVTI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Bongani Mpanza</dc:creator>
  <cp:lastModifiedBy>Bongani Mpanza</cp:lastModifiedBy>
  <cp:revision>2</cp:revision>
  <dcterms:created xsi:type="dcterms:W3CDTF">2024-11-13T16:53:55Z</dcterms:created>
  <dcterms:modified xsi:type="dcterms:W3CDTF">2024-11-13T19:08:45Z</dcterms:modified>
</cp:coreProperties>
</file>